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3931" r:id="rId2"/>
    <p:sldMasterId id="2147483985" r:id="rId3"/>
  </p:sldMasterIdLst>
  <p:notesMasterIdLst>
    <p:notesMasterId r:id="rId24"/>
  </p:notesMasterIdLst>
  <p:handoutMasterIdLst>
    <p:handoutMasterId r:id="rId25"/>
  </p:handoutMasterIdLst>
  <p:sldIdLst>
    <p:sldId id="925" r:id="rId4"/>
    <p:sldId id="1201" r:id="rId5"/>
    <p:sldId id="1150" r:id="rId6"/>
    <p:sldId id="1186" r:id="rId7"/>
    <p:sldId id="1188" r:id="rId8"/>
    <p:sldId id="1184" r:id="rId9"/>
    <p:sldId id="1099" r:id="rId10"/>
    <p:sldId id="1187" r:id="rId11"/>
    <p:sldId id="1189" r:id="rId12"/>
    <p:sldId id="1191" r:id="rId13"/>
    <p:sldId id="1192" r:id="rId14"/>
    <p:sldId id="1193" r:id="rId15"/>
    <p:sldId id="1194" r:id="rId16"/>
    <p:sldId id="1195" r:id="rId17"/>
    <p:sldId id="1196" r:id="rId18"/>
    <p:sldId id="1197" r:id="rId19"/>
    <p:sldId id="1198" r:id="rId20"/>
    <p:sldId id="1199" r:id="rId21"/>
    <p:sldId id="1200" r:id="rId22"/>
    <p:sldId id="1068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7F3F4"/>
    <a:srgbClr val="F3F9FA"/>
    <a:srgbClr val="FFFFCC"/>
    <a:srgbClr val="008000"/>
    <a:srgbClr val="99CC00"/>
    <a:srgbClr val="85DCFF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7" autoAdjust="0"/>
    <p:restoredTop sz="85918" autoAdjust="0"/>
  </p:normalViewPr>
  <p:slideViewPr>
    <p:cSldViewPr snapToGrid="0">
      <p:cViewPr>
        <p:scale>
          <a:sx n="68" d="100"/>
          <a:sy n="68" d="100"/>
        </p:scale>
        <p:origin x="-468" y="-66"/>
      </p:cViewPr>
      <p:guideLst>
        <p:guide orient="horz" pos="2264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notesViewPr>
    <p:cSldViewPr snapToGrid="0">
      <p:cViewPr>
        <p:scale>
          <a:sx n="100" d="100"/>
          <a:sy n="100" d="100"/>
        </p:scale>
        <p:origin x="-2706" y="228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F4D97-6944-4DFC-A045-2757CB8BC7BA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</dgm:pt>
    <dgm:pt modelId="{9D1AD19A-19AF-49EE-88E1-535E72102BD3}">
      <dgm:prSet phldrT="[Text]" custT="1"/>
      <dgm:spPr/>
      <dgm:t>
        <a:bodyPr/>
        <a:lstStyle/>
        <a:p>
          <a:pPr algn="ctr"/>
          <a:r>
            <a:rPr lang="en-US" sz="1400" dirty="0" smtClean="0"/>
            <a:t>Aug 2013 – Feb 2014</a:t>
          </a:r>
        </a:p>
      </dgm:t>
    </dgm:pt>
    <dgm:pt modelId="{FE81AB64-5504-408A-AE48-CEA1C3142D1E}" type="parTrans" cxnId="{FC2BEFA6-71BD-4638-BD20-6DC7FE2BA942}">
      <dgm:prSet/>
      <dgm:spPr/>
      <dgm:t>
        <a:bodyPr/>
        <a:lstStyle/>
        <a:p>
          <a:pPr algn="ctr"/>
          <a:endParaRPr lang="en-US" sz="1400"/>
        </a:p>
      </dgm:t>
    </dgm:pt>
    <dgm:pt modelId="{522D1615-AF0C-404A-BE59-F6323AEAAAE6}" type="sibTrans" cxnId="{FC2BEFA6-71BD-4638-BD20-6DC7FE2BA942}">
      <dgm:prSet/>
      <dgm:spPr/>
      <dgm:t>
        <a:bodyPr/>
        <a:lstStyle/>
        <a:p>
          <a:pPr algn="ctr"/>
          <a:endParaRPr lang="en-US" sz="1400"/>
        </a:p>
      </dgm:t>
    </dgm:pt>
    <dgm:pt modelId="{1DA6E538-F10C-44EC-8DF7-B0436FB7322D}">
      <dgm:prSet phldrT="[Text]" custT="1"/>
      <dgm:spPr/>
      <dgm:t>
        <a:bodyPr/>
        <a:lstStyle/>
        <a:p>
          <a:pPr algn="ctr"/>
          <a:r>
            <a:rPr lang="en-US" sz="1400" dirty="0" smtClean="0"/>
            <a:t>Nov 2013</a:t>
          </a:r>
        </a:p>
      </dgm:t>
    </dgm:pt>
    <dgm:pt modelId="{9143EAFB-E1ED-4919-A90C-99BEF1758F8B}" type="parTrans" cxnId="{79C3ACA3-9AC4-43CD-B85C-1AECD2A02A68}">
      <dgm:prSet/>
      <dgm:spPr/>
      <dgm:t>
        <a:bodyPr/>
        <a:lstStyle/>
        <a:p>
          <a:pPr algn="ctr"/>
          <a:endParaRPr lang="en-US" sz="1400"/>
        </a:p>
      </dgm:t>
    </dgm:pt>
    <dgm:pt modelId="{F73C2672-0A67-4E3B-A623-6E84A1C21DB1}" type="sibTrans" cxnId="{79C3ACA3-9AC4-43CD-B85C-1AECD2A02A68}">
      <dgm:prSet/>
      <dgm:spPr/>
      <dgm:t>
        <a:bodyPr/>
        <a:lstStyle/>
        <a:p>
          <a:pPr algn="ctr"/>
          <a:endParaRPr lang="en-US" sz="1400"/>
        </a:p>
      </dgm:t>
    </dgm:pt>
    <dgm:pt modelId="{53677203-2330-4A7C-A4D7-F34818248C19}">
      <dgm:prSet phldrT="[Text]" custT="1"/>
      <dgm:spPr/>
      <dgm:t>
        <a:bodyPr/>
        <a:lstStyle/>
        <a:p>
          <a:pPr algn="ctr"/>
          <a:r>
            <a:rPr lang="en-US" sz="1400" dirty="0" smtClean="0"/>
            <a:t>Nov 2013  – Jan 2014</a:t>
          </a:r>
          <a:endParaRPr lang="en-US" sz="1400" dirty="0"/>
        </a:p>
      </dgm:t>
    </dgm:pt>
    <dgm:pt modelId="{D7EAE480-29AA-4B79-B881-99F9DD54F2CC}" type="parTrans" cxnId="{8424AEFA-78BC-406C-8893-1CB2219F2184}">
      <dgm:prSet/>
      <dgm:spPr/>
      <dgm:t>
        <a:bodyPr/>
        <a:lstStyle/>
        <a:p>
          <a:endParaRPr lang="en-US" sz="1400"/>
        </a:p>
      </dgm:t>
    </dgm:pt>
    <dgm:pt modelId="{56F86C25-6E4F-48FD-BB6E-2580D334E0B2}" type="sibTrans" cxnId="{8424AEFA-78BC-406C-8893-1CB2219F2184}">
      <dgm:prSet/>
      <dgm:spPr/>
      <dgm:t>
        <a:bodyPr/>
        <a:lstStyle/>
        <a:p>
          <a:endParaRPr lang="en-US" sz="1400"/>
        </a:p>
      </dgm:t>
    </dgm:pt>
    <dgm:pt modelId="{797D0C77-52BB-42BE-9313-965B219C9EF3}">
      <dgm:prSet phldrT="[Text]" custT="1"/>
      <dgm:spPr/>
      <dgm:t>
        <a:bodyPr/>
        <a:lstStyle/>
        <a:p>
          <a:pPr algn="ctr"/>
          <a:r>
            <a:rPr lang="en-US" sz="1400" dirty="0" smtClean="0"/>
            <a:t>Sep 30, 2013</a:t>
          </a:r>
        </a:p>
      </dgm:t>
    </dgm:pt>
    <dgm:pt modelId="{8D1B901F-0352-4AFA-B1F6-C33B797030CF}" type="parTrans" cxnId="{5CFE8E94-B0BD-40BF-8877-6D9187C57D51}">
      <dgm:prSet/>
      <dgm:spPr/>
      <dgm:t>
        <a:bodyPr/>
        <a:lstStyle/>
        <a:p>
          <a:endParaRPr lang="en-US" sz="1400"/>
        </a:p>
      </dgm:t>
    </dgm:pt>
    <dgm:pt modelId="{324F1971-DEFA-4949-8AEC-B403DC6862C8}" type="sibTrans" cxnId="{5CFE8E94-B0BD-40BF-8877-6D9187C57D51}">
      <dgm:prSet/>
      <dgm:spPr/>
      <dgm:t>
        <a:bodyPr/>
        <a:lstStyle/>
        <a:p>
          <a:endParaRPr lang="en-US" sz="1400"/>
        </a:p>
      </dgm:t>
    </dgm:pt>
    <dgm:pt modelId="{F36DE12F-9603-43FF-BAAC-8591502994A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latin typeface="Calibri" pitchFamily="34" charset="0"/>
              <a:cs typeface="Calibri" pitchFamily="34" charset="0"/>
            </a:rPr>
            <a:t>Convened AC Quality Framework Team</a:t>
          </a:r>
        </a:p>
      </dgm:t>
    </dgm:pt>
    <dgm:pt modelId="{B8133D0D-2E32-44B4-8E8D-525A7227A6FD}" type="parTrans" cxnId="{4F30235A-D0D1-4E07-ACFB-132F75916671}">
      <dgm:prSet/>
      <dgm:spPr/>
      <dgm:t>
        <a:bodyPr/>
        <a:lstStyle/>
        <a:p>
          <a:endParaRPr lang="en-US" sz="1400"/>
        </a:p>
      </dgm:t>
    </dgm:pt>
    <dgm:pt modelId="{35F37DE0-B3AC-48EE-A549-731130DABDBE}" type="sibTrans" cxnId="{4F30235A-D0D1-4E07-ACFB-132F75916671}">
      <dgm:prSet/>
      <dgm:spPr/>
      <dgm:t>
        <a:bodyPr/>
        <a:lstStyle/>
        <a:p>
          <a:endParaRPr lang="en-US" sz="1400"/>
        </a:p>
      </dgm:t>
    </dgm:pt>
    <dgm:pt modelId="{677ABAB1-DE07-472B-9B8A-D63C1968B37D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" pitchFamily="34" charset="0"/>
              <a:cs typeface="Calibri" pitchFamily="34" charset="0"/>
            </a:rPr>
            <a:t>Presented proposed measures to Pathways to Excellence Physician and Systems for feedback</a:t>
          </a:r>
        </a:p>
      </dgm:t>
    </dgm:pt>
    <dgm:pt modelId="{32CD8BCF-324A-4EE4-AE77-853E8FF1C2DE}" type="parTrans" cxnId="{432C88AE-1433-40C1-AFE8-0FBD45644B3E}">
      <dgm:prSet/>
      <dgm:spPr/>
      <dgm:t>
        <a:bodyPr/>
        <a:lstStyle/>
        <a:p>
          <a:endParaRPr lang="en-US" sz="1400"/>
        </a:p>
      </dgm:t>
    </dgm:pt>
    <dgm:pt modelId="{1779187D-A08F-4966-90BF-8972F23EEF31}" type="sibTrans" cxnId="{432C88AE-1433-40C1-AFE8-0FBD45644B3E}">
      <dgm:prSet/>
      <dgm:spPr/>
      <dgm:t>
        <a:bodyPr/>
        <a:lstStyle/>
        <a:p>
          <a:endParaRPr lang="en-US" sz="1400"/>
        </a:p>
      </dgm:t>
    </dgm:pt>
    <dgm:pt modelId="{0D314B80-2939-4E6D-AB7A-90AEB16E7680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" pitchFamily="34" charset="0"/>
              <a:cs typeface="Calibri" pitchFamily="34" charset="0"/>
            </a:rPr>
            <a:t>Posted proposed Quality Framework (measures and scoring)  on VBP website for public comment</a:t>
          </a:r>
        </a:p>
      </dgm:t>
    </dgm:pt>
    <dgm:pt modelId="{ED82DD58-5B92-497E-8346-7C1D3C521919}" type="parTrans" cxnId="{6877B55A-EFFD-4BC5-B620-A924E1971CA1}">
      <dgm:prSet/>
      <dgm:spPr/>
      <dgm:t>
        <a:bodyPr/>
        <a:lstStyle/>
        <a:p>
          <a:endParaRPr lang="en-US" sz="1400"/>
        </a:p>
      </dgm:t>
    </dgm:pt>
    <dgm:pt modelId="{6B483512-5D24-4688-8353-79C7B874C5EE}" type="sibTrans" cxnId="{6877B55A-EFFD-4BC5-B620-A924E1971CA1}">
      <dgm:prSet/>
      <dgm:spPr/>
      <dgm:t>
        <a:bodyPr/>
        <a:lstStyle/>
        <a:p>
          <a:endParaRPr lang="en-US" sz="1400"/>
        </a:p>
      </dgm:t>
    </dgm:pt>
    <dgm:pt modelId="{9A183DF7-81B1-4200-8B48-F0C061E1C6AF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Calibri" pitchFamily="34" charset="0"/>
              <a:cs typeface="Calibri" pitchFamily="34" charset="0"/>
            </a:rPr>
            <a:t>Presented proposal to CMS, incorporated provider and CMS feedback, received informal approval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D9662D64-0907-49F1-9C51-053B4BDFEAAE}" type="parTrans" cxnId="{5F115AA5-026D-40EB-AD97-137C30E28409}">
      <dgm:prSet/>
      <dgm:spPr/>
      <dgm:t>
        <a:bodyPr/>
        <a:lstStyle/>
        <a:p>
          <a:endParaRPr lang="en-US" sz="1400"/>
        </a:p>
      </dgm:t>
    </dgm:pt>
    <dgm:pt modelId="{50F4DCB8-A489-45F8-82D7-B3F6C02F058A}" type="sibTrans" cxnId="{5F115AA5-026D-40EB-AD97-137C30E28409}">
      <dgm:prSet/>
      <dgm:spPr/>
      <dgm:t>
        <a:bodyPr/>
        <a:lstStyle/>
        <a:p>
          <a:endParaRPr lang="en-US" sz="1400"/>
        </a:p>
      </dgm:t>
    </dgm:pt>
    <dgm:pt modelId="{F228386A-7D4A-4AEA-9F0E-E05A4D28097E}" type="pres">
      <dgm:prSet presAssocID="{378F4D97-6944-4DFC-A045-2757CB8BC7BA}" presName="linearFlow" presStyleCnt="0">
        <dgm:presLayoutVars>
          <dgm:dir/>
          <dgm:animLvl val="lvl"/>
          <dgm:resizeHandles val="exact"/>
        </dgm:presLayoutVars>
      </dgm:prSet>
      <dgm:spPr/>
    </dgm:pt>
    <dgm:pt modelId="{F002A909-B937-46AB-8847-AB929FFDF492}" type="pres">
      <dgm:prSet presAssocID="{9D1AD19A-19AF-49EE-88E1-535E72102BD3}" presName="composite" presStyleCnt="0"/>
      <dgm:spPr/>
    </dgm:pt>
    <dgm:pt modelId="{411FAB91-ACE0-4E63-BAE9-5D638B4A849A}" type="pres">
      <dgm:prSet presAssocID="{9D1AD19A-19AF-49EE-88E1-535E72102BD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478F7-80AE-4DF9-AFEE-C77C9E8C9EA2}" type="pres">
      <dgm:prSet presAssocID="{9D1AD19A-19AF-49EE-88E1-535E72102BD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A776-E616-463A-A948-A478AF3CFA12}" type="pres">
      <dgm:prSet presAssocID="{522D1615-AF0C-404A-BE59-F6323AEAAAE6}" presName="sp" presStyleCnt="0"/>
      <dgm:spPr/>
    </dgm:pt>
    <dgm:pt modelId="{8F713798-176D-4B46-890D-16F58FDFA8F7}" type="pres">
      <dgm:prSet presAssocID="{797D0C77-52BB-42BE-9313-965B219C9EF3}" presName="composite" presStyleCnt="0"/>
      <dgm:spPr/>
    </dgm:pt>
    <dgm:pt modelId="{A0270FE5-E739-4F30-B13D-A8B859BCFF93}" type="pres">
      <dgm:prSet presAssocID="{797D0C77-52BB-42BE-9313-965B219C9EF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CE59C-0A1E-42ED-96C6-3383E0DB8209}" type="pres">
      <dgm:prSet presAssocID="{797D0C77-52BB-42BE-9313-965B219C9EF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AD94F-D46B-441C-A1FD-17A9C6031BB7}" type="pres">
      <dgm:prSet presAssocID="{324F1971-DEFA-4949-8AEC-B403DC6862C8}" presName="sp" presStyleCnt="0"/>
      <dgm:spPr/>
    </dgm:pt>
    <dgm:pt modelId="{AF42F7BD-F182-48D8-93F0-C5A508220AE9}" type="pres">
      <dgm:prSet presAssocID="{1DA6E538-F10C-44EC-8DF7-B0436FB7322D}" presName="composite" presStyleCnt="0"/>
      <dgm:spPr/>
    </dgm:pt>
    <dgm:pt modelId="{7F681B82-FD07-4DD8-BDEC-C50CA910F303}" type="pres">
      <dgm:prSet presAssocID="{1DA6E538-F10C-44EC-8DF7-B0436FB7322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A571A-D3DB-496F-81BE-03A387E764A0}" type="pres">
      <dgm:prSet presAssocID="{1DA6E538-F10C-44EC-8DF7-B0436FB7322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46E55-7456-448A-A933-54FF62B55178}" type="pres">
      <dgm:prSet presAssocID="{F73C2672-0A67-4E3B-A623-6E84A1C21DB1}" presName="sp" presStyleCnt="0"/>
      <dgm:spPr/>
    </dgm:pt>
    <dgm:pt modelId="{05B91743-449D-45EB-9DB5-110CF78A9A64}" type="pres">
      <dgm:prSet presAssocID="{53677203-2330-4A7C-A4D7-F34818248C19}" presName="composite" presStyleCnt="0"/>
      <dgm:spPr/>
    </dgm:pt>
    <dgm:pt modelId="{9E76811B-2849-4B8C-A70C-7A6A5C4891C6}" type="pres">
      <dgm:prSet presAssocID="{53677203-2330-4A7C-A4D7-F34818248C1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72449-1813-4DEB-B6BE-03B114105ECC}" type="pres">
      <dgm:prSet presAssocID="{53677203-2330-4A7C-A4D7-F34818248C1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1E222-D8F4-45D0-9B6C-094EE2F9A8F2}" type="presOf" srcId="{9D1AD19A-19AF-49EE-88E1-535E72102BD3}" destId="{411FAB91-ACE0-4E63-BAE9-5D638B4A849A}" srcOrd="0" destOrd="0" presId="urn:microsoft.com/office/officeart/2005/8/layout/chevron2"/>
    <dgm:cxn modelId="{AB57167A-213A-49F9-A9AA-D7019A0AF774}" type="presOf" srcId="{378F4D97-6944-4DFC-A045-2757CB8BC7BA}" destId="{F228386A-7D4A-4AEA-9F0E-E05A4D28097E}" srcOrd="0" destOrd="0" presId="urn:microsoft.com/office/officeart/2005/8/layout/chevron2"/>
    <dgm:cxn modelId="{4F30235A-D0D1-4E07-ACFB-132F75916671}" srcId="{9D1AD19A-19AF-49EE-88E1-535E72102BD3}" destId="{F36DE12F-9603-43FF-BAAC-8591502994A0}" srcOrd="0" destOrd="0" parTransId="{B8133D0D-2E32-44B4-8E8D-525A7227A6FD}" sibTransId="{35F37DE0-B3AC-48EE-A549-731130DABDBE}"/>
    <dgm:cxn modelId="{B2261C89-467E-4EBA-833F-E2A9124B7DEC}" type="presOf" srcId="{1DA6E538-F10C-44EC-8DF7-B0436FB7322D}" destId="{7F681B82-FD07-4DD8-BDEC-C50CA910F303}" srcOrd="0" destOrd="0" presId="urn:microsoft.com/office/officeart/2005/8/layout/chevron2"/>
    <dgm:cxn modelId="{67E8FECB-39A2-40A0-B684-23376A9C3B42}" type="presOf" srcId="{53677203-2330-4A7C-A4D7-F34818248C19}" destId="{9E76811B-2849-4B8C-A70C-7A6A5C4891C6}" srcOrd="0" destOrd="0" presId="urn:microsoft.com/office/officeart/2005/8/layout/chevron2"/>
    <dgm:cxn modelId="{5CFE8E94-B0BD-40BF-8877-6D9187C57D51}" srcId="{378F4D97-6944-4DFC-A045-2757CB8BC7BA}" destId="{797D0C77-52BB-42BE-9313-965B219C9EF3}" srcOrd="1" destOrd="0" parTransId="{8D1B901F-0352-4AFA-B1F6-C33B797030CF}" sibTransId="{324F1971-DEFA-4949-8AEC-B403DC6862C8}"/>
    <dgm:cxn modelId="{432C88AE-1433-40C1-AFE8-0FBD45644B3E}" srcId="{797D0C77-52BB-42BE-9313-965B219C9EF3}" destId="{677ABAB1-DE07-472B-9B8A-D63C1968B37D}" srcOrd="0" destOrd="0" parTransId="{32CD8BCF-324A-4EE4-AE77-853E8FF1C2DE}" sibTransId="{1779187D-A08F-4966-90BF-8972F23EEF31}"/>
    <dgm:cxn modelId="{6877B55A-EFFD-4BC5-B620-A924E1971CA1}" srcId="{1DA6E538-F10C-44EC-8DF7-B0436FB7322D}" destId="{0D314B80-2939-4E6D-AB7A-90AEB16E7680}" srcOrd="0" destOrd="0" parTransId="{ED82DD58-5B92-497E-8346-7C1D3C521919}" sibTransId="{6B483512-5D24-4688-8353-79C7B874C5EE}"/>
    <dgm:cxn modelId="{79C3ACA3-9AC4-43CD-B85C-1AECD2A02A68}" srcId="{378F4D97-6944-4DFC-A045-2757CB8BC7BA}" destId="{1DA6E538-F10C-44EC-8DF7-B0436FB7322D}" srcOrd="2" destOrd="0" parTransId="{9143EAFB-E1ED-4919-A90C-99BEF1758F8B}" sibTransId="{F73C2672-0A67-4E3B-A623-6E84A1C21DB1}"/>
    <dgm:cxn modelId="{8424AEFA-78BC-406C-8893-1CB2219F2184}" srcId="{378F4D97-6944-4DFC-A045-2757CB8BC7BA}" destId="{53677203-2330-4A7C-A4D7-F34818248C19}" srcOrd="3" destOrd="0" parTransId="{D7EAE480-29AA-4B79-B881-99F9DD54F2CC}" sibTransId="{56F86C25-6E4F-48FD-BB6E-2580D334E0B2}"/>
    <dgm:cxn modelId="{5F115AA5-026D-40EB-AD97-137C30E28409}" srcId="{53677203-2330-4A7C-A4D7-F34818248C19}" destId="{9A183DF7-81B1-4200-8B48-F0C061E1C6AF}" srcOrd="0" destOrd="0" parTransId="{D9662D64-0907-49F1-9C51-053B4BDFEAAE}" sibTransId="{50F4DCB8-A489-45F8-82D7-B3F6C02F058A}"/>
    <dgm:cxn modelId="{EA73CDAC-CB09-4355-AD5C-3214C6CD47A4}" type="presOf" srcId="{677ABAB1-DE07-472B-9B8A-D63C1968B37D}" destId="{C93CE59C-0A1E-42ED-96C6-3383E0DB8209}" srcOrd="0" destOrd="0" presId="urn:microsoft.com/office/officeart/2005/8/layout/chevron2"/>
    <dgm:cxn modelId="{EF380384-FAE4-4FFE-874F-9EF0AD986367}" type="presOf" srcId="{9A183DF7-81B1-4200-8B48-F0C061E1C6AF}" destId="{C9472449-1813-4DEB-B6BE-03B114105ECC}" srcOrd="0" destOrd="0" presId="urn:microsoft.com/office/officeart/2005/8/layout/chevron2"/>
    <dgm:cxn modelId="{68D8C5B3-AB8C-423E-B9EE-591A44143CC0}" type="presOf" srcId="{F36DE12F-9603-43FF-BAAC-8591502994A0}" destId="{718478F7-80AE-4DF9-AFEE-C77C9E8C9EA2}" srcOrd="0" destOrd="0" presId="urn:microsoft.com/office/officeart/2005/8/layout/chevron2"/>
    <dgm:cxn modelId="{224E13A4-AC68-48BD-925D-3A6966E04B36}" type="presOf" srcId="{0D314B80-2939-4E6D-AB7A-90AEB16E7680}" destId="{C66A571A-D3DB-496F-81BE-03A387E764A0}" srcOrd="0" destOrd="0" presId="urn:microsoft.com/office/officeart/2005/8/layout/chevron2"/>
    <dgm:cxn modelId="{FC2BEFA6-71BD-4638-BD20-6DC7FE2BA942}" srcId="{378F4D97-6944-4DFC-A045-2757CB8BC7BA}" destId="{9D1AD19A-19AF-49EE-88E1-535E72102BD3}" srcOrd="0" destOrd="0" parTransId="{FE81AB64-5504-408A-AE48-CEA1C3142D1E}" sibTransId="{522D1615-AF0C-404A-BE59-F6323AEAAAE6}"/>
    <dgm:cxn modelId="{60292347-4592-49FA-BCDD-B2EEBB95F83D}" type="presOf" srcId="{797D0C77-52BB-42BE-9313-965B219C9EF3}" destId="{A0270FE5-E739-4F30-B13D-A8B859BCFF93}" srcOrd="0" destOrd="0" presId="urn:microsoft.com/office/officeart/2005/8/layout/chevron2"/>
    <dgm:cxn modelId="{5010A3D9-8EB0-495C-9C1C-62BB50CFD1C4}" type="presParOf" srcId="{F228386A-7D4A-4AEA-9F0E-E05A4D28097E}" destId="{F002A909-B937-46AB-8847-AB929FFDF492}" srcOrd="0" destOrd="0" presId="urn:microsoft.com/office/officeart/2005/8/layout/chevron2"/>
    <dgm:cxn modelId="{1AFAF405-D108-41D4-BE27-970DBF69104A}" type="presParOf" srcId="{F002A909-B937-46AB-8847-AB929FFDF492}" destId="{411FAB91-ACE0-4E63-BAE9-5D638B4A849A}" srcOrd="0" destOrd="0" presId="urn:microsoft.com/office/officeart/2005/8/layout/chevron2"/>
    <dgm:cxn modelId="{461A4728-5A44-4215-8A65-3688B65B16CE}" type="presParOf" srcId="{F002A909-B937-46AB-8847-AB929FFDF492}" destId="{718478F7-80AE-4DF9-AFEE-C77C9E8C9EA2}" srcOrd="1" destOrd="0" presId="urn:microsoft.com/office/officeart/2005/8/layout/chevron2"/>
    <dgm:cxn modelId="{BEBA0BB8-CCA2-418B-B19F-D8C574E4504E}" type="presParOf" srcId="{F228386A-7D4A-4AEA-9F0E-E05A4D28097E}" destId="{662CA776-E616-463A-A948-A478AF3CFA12}" srcOrd="1" destOrd="0" presId="urn:microsoft.com/office/officeart/2005/8/layout/chevron2"/>
    <dgm:cxn modelId="{13E7A8B9-FA08-4B11-95E6-5A0AE65271DD}" type="presParOf" srcId="{F228386A-7D4A-4AEA-9F0E-E05A4D28097E}" destId="{8F713798-176D-4B46-890D-16F58FDFA8F7}" srcOrd="2" destOrd="0" presId="urn:microsoft.com/office/officeart/2005/8/layout/chevron2"/>
    <dgm:cxn modelId="{AF0675CD-0618-4430-BEE4-6ADED9A4D053}" type="presParOf" srcId="{8F713798-176D-4B46-890D-16F58FDFA8F7}" destId="{A0270FE5-E739-4F30-B13D-A8B859BCFF93}" srcOrd="0" destOrd="0" presId="urn:microsoft.com/office/officeart/2005/8/layout/chevron2"/>
    <dgm:cxn modelId="{27949657-3217-4D37-9084-D01A481DDD22}" type="presParOf" srcId="{8F713798-176D-4B46-890D-16F58FDFA8F7}" destId="{C93CE59C-0A1E-42ED-96C6-3383E0DB8209}" srcOrd="1" destOrd="0" presId="urn:microsoft.com/office/officeart/2005/8/layout/chevron2"/>
    <dgm:cxn modelId="{B163A70A-FDED-45C1-9F18-F3EADB00DB8D}" type="presParOf" srcId="{F228386A-7D4A-4AEA-9F0E-E05A4D28097E}" destId="{BA0AD94F-D46B-441C-A1FD-17A9C6031BB7}" srcOrd="3" destOrd="0" presId="urn:microsoft.com/office/officeart/2005/8/layout/chevron2"/>
    <dgm:cxn modelId="{A6DDF565-C0E5-4F27-946D-449E4CA19E5D}" type="presParOf" srcId="{F228386A-7D4A-4AEA-9F0E-E05A4D28097E}" destId="{AF42F7BD-F182-48D8-93F0-C5A508220AE9}" srcOrd="4" destOrd="0" presId="urn:microsoft.com/office/officeart/2005/8/layout/chevron2"/>
    <dgm:cxn modelId="{B9AFDF56-3708-425A-B2C4-08A5FB2B03AB}" type="presParOf" srcId="{AF42F7BD-F182-48D8-93F0-C5A508220AE9}" destId="{7F681B82-FD07-4DD8-BDEC-C50CA910F303}" srcOrd="0" destOrd="0" presId="urn:microsoft.com/office/officeart/2005/8/layout/chevron2"/>
    <dgm:cxn modelId="{1397F65E-147B-4804-8183-3FA7C35B5480}" type="presParOf" srcId="{AF42F7BD-F182-48D8-93F0-C5A508220AE9}" destId="{C66A571A-D3DB-496F-81BE-03A387E764A0}" srcOrd="1" destOrd="0" presId="urn:microsoft.com/office/officeart/2005/8/layout/chevron2"/>
    <dgm:cxn modelId="{34DD546F-B86B-4356-9043-877DD22DB9C3}" type="presParOf" srcId="{F228386A-7D4A-4AEA-9F0E-E05A4D28097E}" destId="{11946E55-7456-448A-A933-54FF62B55178}" srcOrd="5" destOrd="0" presId="urn:microsoft.com/office/officeart/2005/8/layout/chevron2"/>
    <dgm:cxn modelId="{072A47F1-5BB8-45C6-A13E-A4BC60BDADBF}" type="presParOf" srcId="{F228386A-7D4A-4AEA-9F0E-E05A4D28097E}" destId="{05B91743-449D-45EB-9DB5-110CF78A9A64}" srcOrd="6" destOrd="0" presId="urn:microsoft.com/office/officeart/2005/8/layout/chevron2"/>
    <dgm:cxn modelId="{BF9FAEF8-3123-46D2-8831-868E86E21D91}" type="presParOf" srcId="{05B91743-449D-45EB-9DB5-110CF78A9A64}" destId="{9E76811B-2849-4B8C-A70C-7A6A5C4891C6}" srcOrd="0" destOrd="0" presId="urn:microsoft.com/office/officeart/2005/8/layout/chevron2"/>
    <dgm:cxn modelId="{16A50031-8D19-4C2D-B475-A83EED6580B9}" type="presParOf" srcId="{05B91743-449D-45EB-9DB5-110CF78A9A64}" destId="{C9472449-1813-4DEB-B6BE-03B114105E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FAB91-ACE0-4E63-BAE9-5D638B4A849A}">
      <dsp:nvSpPr>
        <dsp:cNvPr id="0" name=""/>
        <dsp:cNvSpPr/>
      </dsp:nvSpPr>
      <dsp:spPr>
        <a:xfrm rot="5400000">
          <a:off x="-233951" y="234221"/>
          <a:ext cx="1559675" cy="109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Aug 2013 – Feb 2014</a:t>
          </a:r>
        </a:p>
      </dsp:txBody>
      <dsp:txXfrm rot="-5400000">
        <a:off x="1" y="546157"/>
        <a:ext cx="1091773" cy="467902"/>
      </dsp:txXfrm>
    </dsp:sp>
    <dsp:sp modelId="{718478F7-80AE-4DF9-AFEE-C77C9E8C9EA2}">
      <dsp:nvSpPr>
        <dsp:cNvPr id="0" name=""/>
        <dsp:cNvSpPr/>
      </dsp:nvSpPr>
      <dsp:spPr>
        <a:xfrm rot="5400000">
          <a:off x="4502134" y="-3410091"/>
          <a:ext cx="1013789" cy="7834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Convened AC Quality Framework Team</a:t>
          </a:r>
        </a:p>
      </dsp:txBody>
      <dsp:txXfrm rot="-5400000">
        <a:off x="1091774" y="49758"/>
        <a:ext cx="7785022" cy="914811"/>
      </dsp:txXfrm>
    </dsp:sp>
    <dsp:sp modelId="{A0270FE5-E739-4F30-B13D-A8B859BCFF93}">
      <dsp:nvSpPr>
        <dsp:cNvPr id="0" name=""/>
        <dsp:cNvSpPr/>
      </dsp:nvSpPr>
      <dsp:spPr>
        <a:xfrm rot="5400000">
          <a:off x="-233951" y="1650038"/>
          <a:ext cx="1559675" cy="109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Sep 30, 2013</a:t>
          </a:r>
        </a:p>
      </dsp:txBody>
      <dsp:txXfrm rot="-5400000">
        <a:off x="1" y="1961974"/>
        <a:ext cx="1091773" cy="467902"/>
      </dsp:txXfrm>
    </dsp:sp>
    <dsp:sp modelId="{C93CE59C-0A1E-42ED-96C6-3383E0DB8209}">
      <dsp:nvSpPr>
        <dsp:cNvPr id="0" name=""/>
        <dsp:cNvSpPr/>
      </dsp:nvSpPr>
      <dsp:spPr>
        <a:xfrm rot="5400000">
          <a:off x="4502134" y="-1994274"/>
          <a:ext cx="1013789" cy="7834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Presented proposed measures to Pathways to Excellence Physician and Systems for feedback</a:t>
          </a:r>
        </a:p>
      </dsp:txBody>
      <dsp:txXfrm rot="-5400000">
        <a:off x="1091774" y="1465575"/>
        <a:ext cx="7785022" cy="914811"/>
      </dsp:txXfrm>
    </dsp:sp>
    <dsp:sp modelId="{7F681B82-FD07-4DD8-BDEC-C50CA910F303}">
      <dsp:nvSpPr>
        <dsp:cNvPr id="0" name=""/>
        <dsp:cNvSpPr/>
      </dsp:nvSpPr>
      <dsp:spPr>
        <a:xfrm rot="5400000">
          <a:off x="-233951" y="3065854"/>
          <a:ext cx="1559675" cy="109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Nov 2013</a:t>
          </a:r>
        </a:p>
      </dsp:txBody>
      <dsp:txXfrm rot="-5400000">
        <a:off x="1" y="3377790"/>
        <a:ext cx="1091773" cy="467902"/>
      </dsp:txXfrm>
    </dsp:sp>
    <dsp:sp modelId="{C66A571A-D3DB-496F-81BE-03A387E764A0}">
      <dsp:nvSpPr>
        <dsp:cNvPr id="0" name=""/>
        <dsp:cNvSpPr/>
      </dsp:nvSpPr>
      <dsp:spPr>
        <a:xfrm rot="5400000">
          <a:off x="4502134" y="-578457"/>
          <a:ext cx="1013789" cy="7834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Posted proposed Quality Framework (measures and scoring)  on VBP website for public comment</a:t>
          </a:r>
        </a:p>
      </dsp:txBody>
      <dsp:txXfrm rot="-5400000">
        <a:off x="1091774" y="2881392"/>
        <a:ext cx="7785022" cy="914811"/>
      </dsp:txXfrm>
    </dsp:sp>
    <dsp:sp modelId="{9E76811B-2849-4B8C-A70C-7A6A5C4891C6}">
      <dsp:nvSpPr>
        <dsp:cNvPr id="0" name=""/>
        <dsp:cNvSpPr/>
      </dsp:nvSpPr>
      <dsp:spPr>
        <a:xfrm rot="5400000">
          <a:off x="-233951" y="4481671"/>
          <a:ext cx="1559675" cy="109177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Nov 2013  – Jan 2014</a:t>
          </a:r>
          <a:endParaRPr lang="en-US" sz="1400" kern="1200" dirty="0"/>
        </a:p>
      </dsp:txBody>
      <dsp:txXfrm rot="-5400000">
        <a:off x="1" y="4793607"/>
        <a:ext cx="1091773" cy="467902"/>
      </dsp:txXfrm>
    </dsp:sp>
    <dsp:sp modelId="{C9472449-1813-4DEB-B6BE-03B114105ECC}">
      <dsp:nvSpPr>
        <dsp:cNvPr id="0" name=""/>
        <dsp:cNvSpPr/>
      </dsp:nvSpPr>
      <dsp:spPr>
        <a:xfrm rot="5400000">
          <a:off x="4502134" y="837358"/>
          <a:ext cx="1013789" cy="7834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libri" pitchFamily="34" charset="0"/>
              <a:cs typeface="Calibri" pitchFamily="34" charset="0"/>
            </a:rPr>
            <a:t>Presented proposal to CMS, incorporated provider and CMS feedback, received informal approval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 rot="-5400000">
        <a:off x="1091774" y="4297208"/>
        <a:ext cx="7785022" cy="914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523" tIns="39763" rIns="79523" bIns="39763" numCol="1" anchor="t" anchorCtr="0" compatLnSpc="1">
            <a:prstTxWarp prst="textNoShape">
              <a:avLst/>
            </a:prstTxWarp>
          </a:bodyPr>
          <a:lstStyle>
            <a:lvl1pPr algn="l" defTabSz="796368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05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523" tIns="39763" rIns="79523" bIns="39763" numCol="1" anchor="t" anchorCtr="0" compatLnSpc="1">
            <a:prstTxWarp prst="textNoShape">
              <a:avLst/>
            </a:prstTxWarp>
          </a:bodyPr>
          <a:lstStyle>
            <a:lvl1pPr algn="r" defTabSz="796368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05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523" tIns="39763" rIns="79523" bIns="39763" numCol="1" anchor="b" anchorCtr="0" compatLnSpc="1">
            <a:prstTxWarp prst="textNoShape">
              <a:avLst/>
            </a:prstTxWarp>
          </a:bodyPr>
          <a:lstStyle>
            <a:lvl1pPr algn="l" defTabSz="796368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6975"/>
            <a:ext cx="30305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523" tIns="39763" rIns="79523" bIns="39763" numCol="1" anchor="b" anchorCtr="0" compatLnSpc="1">
            <a:prstTxWarp prst="textNoShape">
              <a:avLst/>
            </a:prstTxWarp>
          </a:bodyPr>
          <a:lstStyle>
            <a:lvl1pPr algn="r" defTabSz="796368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fld id="{9ED2A43D-CD38-42FF-B0A2-3D9AE561A0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2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949" tIns="39475" rIns="78949" bIns="39475" numCol="1" anchor="t" anchorCtr="0" compatLnSpc="1">
            <a:prstTxWarp prst="textNoShape">
              <a:avLst/>
            </a:prstTxWarp>
          </a:bodyPr>
          <a:lstStyle>
            <a:lvl1pPr algn="l" defTabSz="790913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4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949" tIns="39475" rIns="78949" bIns="39475" numCol="1" anchor="t" anchorCtr="0" compatLnSpc="1">
            <a:prstTxWarp prst="textNoShape">
              <a:avLst/>
            </a:prstTxWarp>
          </a:bodyPr>
          <a:lstStyle>
            <a:lvl1pPr algn="r" defTabSz="790913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10077"/>
            <a:ext cx="56007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949" tIns="39475" rIns="78949" bIns="39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949" tIns="39475" rIns="78949" bIns="39475" numCol="1" anchor="b" anchorCtr="0" compatLnSpc="1">
            <a:prstTxWarp prst="textNoShape">
              <a:avLst/>
            </a:prstTxWarp>
          </a:bodyPr>
          <a:lstStyle>
            <a:lvl1pPr algn="l" defTabSz="790913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4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949" tIns="39475" rIns="78949" bIns="39475" numCol="1" anchor="b" anchorCtr="0" compatLnSpc="1">
            <a:prstTxWarp prst="textNoShape">
              <a:avLst/>
            </a:prstTxWarp>
          </a:bodyPr>
          <a:lstStyle>
            <a:lvl1pPr algn="r" defTabSz="790913">
              <a:spcBef>
                <a:spcPct val="0"/>
              </a:spcBef>
              <a:buFontTx/>
              <a:buNone/>
              <a:defRPr sz="1000"/>
            </a:lvl1pPr>
          </a:lstStyle>
          <a:p>
            <a:pPr>
              <a:defRPr/>
            </a:pPr>
            <a:fld id="{744655B0-13F1-404C-90AF-1981196FF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08488"/>
            <a:ext cx="5130800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1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2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655B0-13F1-404C-90AF-1981196FF6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9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ineCa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>
            <a:fillRect/>
          </a:stretch>
        </p:blipFill>
        <p:spPr bwMode="auto">
          <a:xfrm>
            <a:off x="174625" y="146050"/>
            <a:ext cx="26527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dirty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2427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177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28588"/>
            <a:ext cx="2074862" cy="6224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128588"/>
            <a:ext cx="6075363" cy="6224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5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5638" y="1295400"/>
            <a:ext cx="4075112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65638" y="3900488"/>
            <a:ext cx="4075112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8125" y="1295400"/>
            <a:ext cx="4075113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5638" y="1295400"/>
            <a:ext cx="4075112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38125" y="3900488"/>
            <a:ext cx="8302625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65638" y="1295400"/>
            <a:ext cx="4075112" cy="5057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2206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8302625" cy="24526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3900488"/>
            <a:ext cx="8302625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2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ineCare"/>
          <p:cNvPicPr>
            <a:picLocks noChangeAspect="1" noChangeArrowheads="1"/>
          </p:cNvPicPr>
          <p:nvPr userDrawn="1"/>
        </p:nvPicPr>
        <p:blipFill>
          <a:blip r:embed="rId2"/>
          <a:srcRect b="12341"/>
          <a:stretch>
            <a:fillRect/>
          </a:stretch>
        </p:blipFill>
        <p:spPr bwMode="auto">
          <a:xfrm>
            <a:off x="174625" y="146050"/>
            <a:ext cx="26527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2427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77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2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87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295400"/>
            <a:ext cx="4075112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92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8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3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2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163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568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0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28588"/>
            <a:ext cx="2074862" cy="6224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128588"/>
            <a:ext cx="6075363" cy="6224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0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5638" y="1295400"/>
            <a:ext cx="4075112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65638" y="3900488"/>
            <a:ext cx="4075112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2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8125" y="1295400"/>
            <a:ext cx="4075113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5638" y="1295400"/>
            <a:ext cx="4075112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38125" y="3900488"/>
            <a:ext cx="8302625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65638" y="1295400"/>
            <a:ext cx="4075112" cy="5057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7162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627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8302625" cy="24526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3900488"/>
            <a:ext cx="8302625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67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1295400"/>
            <a:ext cx="8129933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694690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8125" y="1295400"/>
            <a:ext cx="8302625" cy="5057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ineCa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>
            <a:fillRect/>
          </a:stretch>
        </p:blipFill>
        <p:spPr bwMode="auto">
          <a:xfrm>
            <a:off x="174625" y="146050"/>
            <a:ext cx="26527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2427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353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10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778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295400"/>
            <a:ext cx="4075112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3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0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4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77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5638" y="1295400"/>
            <a:ext cx="4075112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55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344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51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5888" y="128588"/>
            <a:ext cx="2074862" cy="6224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128588"/>
            <a:ext cx="6075363" cy="6224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20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5638" y="1295400"/>
            <a:ext cx="4075112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65638" y="3900488"/>
            <a:ext cx="4075112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2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8125" y="1295400"/>
            <a:ext cx="4075113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5638" y="1295400"/>
            <a:ext cx="4075112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38125" y="3900488"/>
            <a:ext cx="8302625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4075113" cy="5057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65638" y="1295400"/>
            <a:ext cx="4075112" cy="5057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07418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28588"/>
            <a:ext cx="82296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8125" y="1295400"/>
            <a:ext cx="8302625" cy="24526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3900488"/>
            <a:ext cx="8302625" cy="2452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6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7" y="1295400"/>
            <a:ext cx="8129933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9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00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67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38125" y="128588"/>
            <a:ext cx="6946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25" y="1295400"/>
            <a:ext cx="83026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New text level 1</a:t>
            </a:r>
          </a:p>
          <a:p>
            <a:pPr lvl="1"/>
            <a:r>
              <a:rPr lang="en-US" smtClean="0"/>
              <a:t>Level 2</a:t>
            </a:r>
          </a:p>
          <a:p>
            <a:pPr lvl="2"/>
            <a:r>
              <a:rPr lang="en-US" smtClean="0"/>
              <a:t>Level 3</a:t>
            </a:r>
          </a:p>
          <a:p>
            <a:pPr lvl="2"/>
            <a:endParaRPr lang="en-US" smtClean="0"/>
          </a:p>
        </p:txBody>
      </p:sp>
      <p:sp>
        <p:nvSpPr>
          <p:cNvPr id="600071" name="Line 7"/>
          <p:cNvSpPr>
            <a:spLocks noChangeShapeType="1"/>
          </p:cNvSpPr>
          <p:nvPr/>
        </p:nvSpPr>
        <p:spPr bwMode="auto">
          <a:xfrm>
            <a:off x="0" y="884238"/>
            <a:ext cx="914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dirty="0"/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4364038" y="6646863"/>
            <a:ext cx="307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C7DE3F8F-F49B-42BC-BD1D-4F26CED0B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MaineCar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>
            <a:fillRect/>
          </a:stretch>
        </p:blipFill>
        <p:spPr bwMode="auto">
          <a:xfrm>
            <a:off x="7232650" y="138113"/>
            <a:ext cx="185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2pPr>
      <a:lvl3pPr marL="695325" indent="-2476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00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38125" y="128588"/>
            <a:ext cx="6946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25" y="1295400"/>
            <a:ext cx="83026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New text level 1</a:t>
            </a:r>
          </a:p>
          <a:p>
            <a:pPr lvl="1"/>
            <a:r>
              <a:rPr lang="en-US" smtClean="0"/>
              <a:t>Level 2</a:t>
            </a:r>
          </a:p>
          <a:p>
            <a:pPr lvl="2"/>
            <a:r>
              <a:rPr lang="en-US" smtClean="0"/>
              <a:t>Level 3</a:t>
            </a:r>
          </a:p>
          <a:p>
            <a:pPr lvl="2"/>
            <a:endParaRPr lang="en-US" smtClean="0"/>
          </a:p>
        </p:txBody>
      </p:sp>
      <p:sp>
        <p:nvSpPr>
          <p:cNvPr id="600071" name="Line 7"/>
          <p:cNvSpPr>
            <a:spLocks noChangeShapeType="1"/>
          </p:cNvSpPr>
          <p:nvPr/>
        </p:nvSpPr>
        <p:spPr bwMode="auto">
          <a:xfrm>
            <a:off x="0" y="884238"/>
            <a:ext cx="914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4364038" y="6646863"/>
            <a:ext cx="307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04FBB27-B56B-40C6-B628-3A003B737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3254" name="Picture 7" descr="MaineCare"/>
          <p:cNvPicPr>
            <a:picLocks noChangeAspect="1" noChangeArrowheads="1"/>
          </p:cNvPicPr>
          <p:nvPr/>
        </p:nvPicPr>
        <p:blipFill>
          <a:blip r:embed="rId19"/>
          <a:srcRect b="12341"/>
          <a:stretch>
            <a:fillRect/>
          </a:stretch>
        </p:blipFill>
        <p:spPr bwMode="auto">
          <a:xfrm>
            <a:off x="7232650" y="138113"/>
            <a:ext cx="1855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6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2pPr>
      <a:lvl3pPr marL="695325" indent="-2476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00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38125" y="128588"/>
            <a:ext cx="6946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25" y="1295400"/>
            <a:ext cx="83026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New text level 1</a:t>
            </a:r>
          </a:p>
          <a:p>
            <a:pPr lvl="1"/>
            <a:r>
              <a:rPr lang="en-US" smtClean="0"/>
              <a:t>Level 2</a:t>
            </a:r>
          </a:p>
          <a:p>
            <a:pPr lvl="2"/>
            <a:r>
              <a:rPr lang="en-US" smtClean="0"/>
              <a:t>Level 3</a:t>
            </a:r>
          </a:p>
          <a:p>
            <a:pPr lvl="2"/>
            <a:endParaRPr lang="en-US" smtClean="0"/>
          </a:p>
        </p:txBody>
      </p:sp>
      <p:sp>
        <p:nvSpPr>
          <p:cNvPr id="600071" name="Line 7"/>
          <p:cNvSpPr>
            <a:spLocks noChangeShapeType="1"/>
          </p:cNvSpPr>
          <p:nvPr/>
        </p:nvSpPr>
        <p:spPr bwMode="auto">
          <a:xfrm>
            <a:off x="0" y="884238"/>
            <a:ext cx="91440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Tx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4364038" y="6646863"/>
            <a:ext cx="307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C7DE3F8F-F49B-42BC-BD1D-4F26CED0B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7" descr="MaineCar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>
            <a:fillRect/>
          </a:stretch>
        </p:blipFill>
        <p:spPr bwMode="auto">
          <a:xfrm>
            <a:off x="7232650" y="138113"/>
            <a:ext cx="185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84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Times New Roman" pitchFamily="18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</a:defRPr>
      </a:lvl2pPr>
      <a:lvl3pPr marL="695325" indent="-2476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00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99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hhs/oms/vb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ine.gov/dhhs/oms/vb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0175" y="2786063"/>
            <a:ext cx="7380288" cy="2019300"/>
          </a:xfrm>
        </p:spPr>
        <p:txBody>
          <a:bodyPr/>
          <a:lstStyle/>
          <a:p>
            <a:pPr eaLnBrk="1" hangingPunct="1"/>
            <a:r>
              <a:rPr lang="en-US" dirty="0" smtClean="0"/>
              <a:t>MaineCare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000" dirty="0" smtClean="0"/>
              <a:t>Accountable Communities Quality Framework</a:t>
            </a:r>
          </a:p>
        </p:txBody>
      </p:sp>
      <p:sp>
        <p:nvSpPr>
          <p:cNvPr id="1478663" name="Text Box 7"/>
          <p:cNvSpPr txBox="1">
            <a:spLocks noChangeArrowheads="1"/>
          </p:cNvSpPr>
          <p:nvPr/>
        </p:nvSpPr>
        <p:spPr bwMode="auto">
          <a:xfrm>
            <a:off x="1400175" y="4584700"/>
            <a:ext cx="6710363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/>
              <a:t>Accountable Care Implementation (ACI)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/>
              <a:t>March 18, 2014</a:t>
            </a:r>
          </a:p>
          <a:p>
            <a:pPr>
              <a:spcBef>
                <a:spcPct val="50000"/>
              </a:spcBef>
              <a:defRPr/>
            </a:pPr>
            <a:endParaRPr lang="en-US" sz="2000" b="1" dirty="0"/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hlinkClick r:id="rId3"/>
              </a:rPr>
              <a:t>https://www.maine.gov\dhhs\oms\vbp</a:t>
            </a:r>
            <a:endParaRPr lang="en-US" sz="2000" b="1" dirty="0" smtClean="0"/>
          </a:p>
          <a:p>
            <a:pPr>
              <a:spcBef>
                <a:spcPct val="50000"/>
              </a:spcBef>
              <a:defRPr/>
            </a:pPr>
            <a:endParaRPr lang="en-US" sz="2000" b="1" dirty="0"/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1398588" y="4479925"/>
            <a:ext cx="67691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Domain: Patient Experience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744" y="3346704"/>
            <a:ext cx="8759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Alignment with Maine Quality Forum Patient Experience Matters Initiative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Hope to achieve funding for 2014 survey administration; 2015 reporting through central national CAHPS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Phase-in: Reporting only in Years 1-3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payer populations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Intent to focus on Medicaid population only in Year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CG CAHPS is not a requirement for participation in Accountable Communities, but is required to achieve full quality score.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625935"/>
              </p:ext>
            </p:extLst>
          </p:nvPr>
        </p:nvGraphicFramePr>
        <p:xfrm>
          <a:off x="238125" y="1083980"/>
          <a:ext cx="8759571" cy="198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779"/>
                <a:gridCol w="2834282"/>
                <a:gridCol w="2267410"/>
                <a:gridCol w="2378100"/>
              </a:tblGrid>
              <a:tr h="7493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of Total Score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Elective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&amp; Evaluation Only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9763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8125" marR="0" indent="-238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Clinician Group CAHPS</a:t>
                      </a:r>
                    </a:p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05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Domain: </a:t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Coordination/ Patient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559180"/>
              </p:ext>
            </p:extLst>
          </p:nvPr>
        </p:nvGraphicFramePr>
        <p:xfrm>
          <a:off x="274320" y="1078992"/>
          <a:ext cx="8723376" cy="340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68"/>
                <a:gridCol w="2978603"/>
                <a:gridCol w="2396021"/>
                <a:gridCol w="2233184"/>
              </a:tblGrid>
              <a:tr h="10640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of Total Score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Elective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&amp; Evaluation Only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3375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8125" indent="-238125" algn="l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ACSC Admissions</a:t>
                      </a:r>
                    </a:p>
                    <a:p>
                      <a:pPr marL="238125" indent="-238125" algn="l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Non-emergent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ED Use</a:t>
                      </a:r>
                    </a:p>
                    <a:p>
                      <a:pPr marL="238125" indent="-238125" algn="l"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PCPs qualifying for EHR Incentive Payment</a:t>
                      </a:r>
                    </a:p>
                    <a:p>
                      <a:pPr marL="238125" indent="-238125" algn="l">
                        <a:buFont typeface="+mj-lt"/>
                        <a:buAutoNum type="arabicPeriod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All-Cause Readmissions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8125" indent="-238125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Use of High-Risk Medications in the Elderly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8125" indent="-238125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Cardiovascular Health Screening for People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Antipsychotic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Meds</a:t>
                      </a:r>
                    </a:p>
                    <a:p>
                      <a:pPr marL="238125" indent="-238125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Imaging for low back pain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" y="4643504"/>
            <a:ext cx="8778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Change from Initial Proposal: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Changed Imaging for low back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pain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Monitoring due to lack of ideal benchmark goal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1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Preventive Health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266"/>
              </p:ext>
            </p:extLst>
          </p:nvPr>
        </p:nvGraphicFramePr>
        <p:xfrm>
          <a:off x="128397" y="1078930"/>
          <a:ext cx="8832723" cy="2884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899"/>
                <a:gridCol w="4352544"/>
                <a:gridCol w="1664208"/>
                <a:gridCol w="1719072"/>
              </a:tblGrid>
              <a:tr h="7386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of Total Score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Elective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&amp; Evaluation Only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8789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8125" lvl="0" indent="-238125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Well-Child Visits ages 0-15 </a:t>
                      </a:r>
                      <a:r>
                        <a:rPr lang="en-US" sz="1800" dirty="0" err="1" smtClean="0"/>
                        <a:t>mo</a:t>
                      </a:r>
                      <a:r>
                        <a:rPr lang="en-US" sz="1800" dirty="0" smtClean="0"/>
                        <a:t>,</a:t>
                      </a:r>
                    </a:p>
                    <a:p>
                      <a:pPr marL="238125" lvl="0" indent="-238125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Well-Child Visits ages 3-6 and 7-11</a:t>
                      </a:r>
                    </a:p>
                    <a:p>
                      <a:pPr marL="238125" marR="0" lvl="0" indent="-238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smtClean="0"/>
                        <a:t>Adolescent Well-Care Visit (12-20)</a:t>
                      </a:r>
                    </a:p>
                    <a:p>
                      <a:pPr marL="238125" lvl="0" indent="-238125">
                        <a:buFont typeface="+mj-lt"/>
                        <a:buAutoNum type="arabicPeriod"/>
                      </a:pPr>
                      <a:r>
                        <a:rPr lang="en-US" sz="1800" dirty="0" smtClean="0"/>
                        <a:t>Developmental Screening - First 3Yrs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" y="4024095"/>
            <a:ext cx="8778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Change from Initial Proposal: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Removed Breast Cancer Screening Measure, but committed to CMS to add again once measure modifications are approved for NQF to align with new clinical guidelines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Added Well-Child Visits ages 0-15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8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264773"/>
            <a:ext cx="6946900" cy="7366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Quality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Domain:  At-Risk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Populations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421443"/>
              </p:ext>
            </p:extLst>
          </p:nvPr>
        </p:nvGraphicFramePr>
        <p:xfrm>
          <a:off x="274320" y="1186808"/>
          <a:ext cx="8597306" cy="531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42"/>
                <a:gridCol w="2989209"/>
                <a:gridCol w="2750110"/>
                <a:gridCol w="1809345"/>
              </a:tblGrid>
              <a:tr h="11090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of Total Score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Elective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&amp; Evaluation Only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19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Asthma</a:t>
                      </a:r>
                    </a:p>
                    <a:p>
                      <a:pPr marL="233363" indent="-233363" algn="l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Medication Management (adults)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</a:p>
                    <a:p>
                      <a:pPr marL="233363" indent="-233363" algn="l">
                        <a:buFont typeface="+mj-lt"/>
                        <a:buAutoNum type="arabicPeriod" startAt="2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Glucose Control (HbA1c) (adults)</a:t>
                      </a:r>
                    </a:p>
                    <a:p>
                      <a:pPr marL="233363" indent="-233363" algn="l">
                        <a:buFont typeface="+mj-lt"/>
                        <a:buAutoNum type="arabicPeriod" startAt="2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 Care</a:t>
                      </a:r>
                    </a:p>
                    <a:p>
                      <a:pPr marL="233363" indent="-233363" algn="l">
                        <a:buFont typeface="+mj-lt"/>
                        <a:buAutoNum type="arabicPeriod" startAt="2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LDL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Behavioral Health</a:t>
                      </a:r>
                    </a:p>
                    <a:p>
                      <a:pPr marL="233363" indent="-233363" algn="l">
                        <a:buFont typeface="+mj-lt"/>
                        <a:buAutoNum type="arabicPeriod" startAt="5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Follow-Up After Hospitalization for Mental Illness</a:t>
                      </a:r>
                    </a:p>
                    <a:p>
                      <a:pPr marL="233363" indent="-233363" algn="l">
                        <a:buFont typeface="+mj-lt"/>
                        <a:buAutoNum type="arabicPeriod" startAt="5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Initiation &amp; Engagement of Alcohol &amp; Other Drug Dependence </a:t>
                      </a:r>
                      <a:r>
                        <a:rPr lang="en-US" sz="18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Asthma</a:t>
                      </a:r>
                    </a:p>
                    <a:p>
                      <a:pPr marL="233363" indent="-233363" algn="l">
                        <a:buFont typeface="+mj-lt"/>
                        <a:buAutoNum type="arabicPeriod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Medication Management (children)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</a:p>
                    <a:p>
                      <a:pPr marL="233363" indent="-233363" algn="l">
                        <a:buFont typeface="+mj-lt"/>
                        <a:buAutoNum type="arabicPeriod" startAt="2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HbA1c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testing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(adults)</a:t>
                      </a:r>
                    </a:p>
                    <a:p>
                      <a:pPr marL="233363" indent="-233363" algn="l">
                        <a:buFont typeface="+mj-lt"/>
                        <a:buAutoNum type="arabicPeriod" startAt="2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Nephropathy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Coronary artery disease</a:t>
                      </a:r>
                    </a:p>
                    <a:p>
                      <a:pPr marL="233363" indent="-233363" algn="l">
                        <a:buFont typeface="+mj-lt"/>
                        <a:buAutoNum type="arabicPeriod" startAt="4"/>
                      </a:pPr>
                      <a:r>
                        <a:rPr lang="en-US" sz="18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Cholesterol Management for Patients with Cardiovascular Conditions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8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COPD</a:t>
                      </a:r>
                    </a:p>
                    <a:p>
                      <a:pPr marL="342900" indent="-342900" algn="l">
                        <a:buFont typeface="+mj-lt"/>
                        <a:buAutoNum type="arabicPeriod" startAt="5"/>
                      </a:pPr>
                      <a:r>
                        <a:rPr lang="en-US" sz="1800" u="none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Spirometry</a:t>
                      </a:r>
                      <a:r>
                        <a:rPr lang="en-US" sz="18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Diabetes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Glucose Control (HbA1c) (children)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HbA1c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testing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(children)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Behavioral Health/ Long Term Care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 of home placement days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7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264773"/>
            <a:ext cx="6946900" cy="7366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Quality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Domain: At-Risk Populations (Cont.)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24" y="1095895"/>
            <a:ext cx="8772871" cy="576210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from Initial Proposal: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Behavioral Health measures changed to this domain from Care Coordination/ Patient Safety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Addition of Glucose Control (HbA1c) clinical measures</a:t>
            </a:r>
          </a:p>
          <a:p>
            <a:pPr marL="481013" lvl="1" indent="-233363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CMS required one clinical outcome “stretch” measure</a:t>
            </a:r>
          </a:p>
          <a:p>
            <a:pPr marL="481013" lvl="1" indent="-233363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be collected through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HealthInfoNet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(HIN) lab data</a:t>
            </a:r>
          </a:p>
          <a:p>
            <a:pPr marL="747713" lvl="2" indent="-233363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HIN will leverage result information it is sending providers</a:t>
            </a:r>
          </a:p>
          <a:p>
            <a:pPr marL="481013" lvl="1" indent="-233363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Reporting Only in Year 1 (lab results must be sent to HIN during performance year)</a:t>
            </a:r>
          </a:p>
          <a:p>
            <a:pPr marL="481013" lvl="1" indent="-233363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Years 2 &amp; 3 scored on performance</a:t>
            </a:r>
          </a:p>
          <a:p>
            <a:pPr marL="233363" indent="-233363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HbA1c testing for children changed to Monitoring from Elective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2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Benchmark Sources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of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national Medicaid data wherever available. 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 not available, DHHS will utilize:</a:t>
            </a:r>
          </a:p>
          <a:p>
            <a:pPr lvl="1"/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MaineCare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Health Homes and PCCM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Medicare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EHR Meaningful Use incentive program data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national Medicaid benchmark become available, the Department will begin use of that benchmark in the next performance year after it becomes available.</a:t>
            </a:r>
          </a:p>
        </p:txBody>
      </p:sp>
    </p:spTree>
    <p:extLst>
      <p:ext uri="{BB962C8B-B14F-4D97-AF65-F5344CB8AC3E}">
        <p14:creationId xmlns:p14="http://schemas.microsoft.com/office/powerpoint/2010/main" val="83832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Minimum Attainment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inimum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attainment level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(MAL) of 30th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percentile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receive score on individual measure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AC is Eligible for shared savings payment if it meets MAL 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least one measure in each of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pay for performance domains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(Patient Experience excluded)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MAL on &lt;70% of measures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domain </a:t>
            </a:r>
          </a:p>
          <a:p>
            <a:pPr marL="704850" lvl="1" indent="-457200">
              <a:buFont typeface="Wingdings" pitchFamily="2" charset="2"/>
              <a:buChar char="à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Warning and/or corrective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action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plan. </a:t>
            </a:r>
          </a:p>
          <a:p>
            <a:pPr marL="704850" lvl="1" indent="-457200">
              <a:buFont typeface="Wingdings" pitchFamily="2" charset="2"/>
              <a:buChar char="à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Failure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meet the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may result in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termination and disqualification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shared savings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0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Scoring: Points per Measure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95400"/>
            <a:ext cx="8302625" cy="1115291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EHR measure is worth up to 4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pts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other measures worth up to 2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pts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each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26145"/>
              </p:ext>
            </p:extLst>
          </p:nvPr>
        </p:nvGraphicFramePr>
        <p:xfrm>
          <a:off x="399010" y="2543694"/>
          <a:ext cx="8495607" cy="3507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7033"/>
                <a:gridCol w="1916302"/>
                <a:gridCol w="1932272"/>
              </a:tblGrid>
              <a:tr h="76477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 Performance Level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Quality Points per Measure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EHR Measure Quality Points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90+ percentile or percent benchmark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points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points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70+ percentile or percent benchmark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 points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 points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50+ percentile or percent benchmark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 points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 points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30+ percentile or percent benchmark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 points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 points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&lt;30 percentile or percent benchmark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points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points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88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75396"/>
              </p:ext>
            </p:extLst>
          </p:nvPr>
        </p:nvGraphicFramePr>
        <p:xfrm>
          <a:off x="513339" y="1197033"/>
          <a:ext cx="8431155" cy="4854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6231"/>
                <a:gridCol w="1686231"/>
                <a:gridCol w="1966359"/>
                <a:gridCol w="1945178"/>
                <a:gridCol w="1147156"/>
              </a:tblGrid>
              <a:tr h="1030778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# Core Measures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# Elective Measures (must choose </a:t>
                      </a:r>
                      <a:r>
                        <a:rPr lang="en-US" sz="2000" b="1" kern="12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3)</a:t>
                      </a:r>
                      <a:endParaRPr lang="en-US" sz="2000" b="1" kern="12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Possible Points Per Domain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Domain Weight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8977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Patient/ Caregiver Experience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96427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Care Coordination/ Patient Safety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 – 12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30% </a:t>
                      </a:r>
                    </a:p>
                  </a:txBody>
                  <a:tcPr marL="68580" marR="68580" marT="0" marB="0"/>
                </a:tc>
              </a:tr>
              <a:tr h="6317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Preventive Health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30% </a:t>
                      </a:r>
                    </a:p>
                  </a:txBody>
                  <a:tcPr marL="68580" marR="68580" marT="0" marB="0"/>
                </a:tc>
              </a:tr>
              <a:tr h="6777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At-Risk Population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16 - 18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30% </a:t>
                      </a:r>
                    </a:p>
                  </a:txBody>
                  <a:tcPr marL="68580" marR="68580" marT="0" marB="0"/>
                </a:tc>
              </a:tr>
              <a:tr h="65229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choose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3)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Scoring: Points per Domain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48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Sample Size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Minimum sample size of 100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MaineCare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members to enable scoring on performance on a measure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there are no score-able measures in one domain, weighting will be equally distributed across remaining domains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Selection of Elective measures should take into account likely sample size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1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162400"/>
            <a:ext cx="8302625" cy="505777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Timeline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Team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Quality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Domains and Weighting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Criteria for Measure Selection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 Overview by Domain, Changes since initial Proposal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Quality Scoring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Benchmark Sources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Minimum Attainment Level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Points system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Sample Size</a:t>
            </a:r>
          </a:p>
          <a:p>
            <a:pPr lvl="1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4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9343" y="3867785"/>
            <a:ext cx="7772400" cy="1470025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Thank you!</a:t>
            </a:r>
            <a:br>
              <a:rPr lang="en-US" sz="360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michelle.probert@maine.gov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  <a:hlinkClick r:id="rId2"/>
              </a:rPr>
              <a:t>https://www.maine.gov\dhhs\oms\vbp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Framework Development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275955"/>
              </p:ext>
            </p:extLst>
          </p:nvPr>
        </p:nvGraphicFramePr>
        <p:xfrm>
          <a:off x="116114" y="999072"/>
          <a:ext cx="8926285" cy="580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83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125" y="1130508"/>
            <a:ext cx="8433380" cy="5057775"/>
          </a:xfrm>
        </p:spPr>
        <p:txBody>
          <a:bodyPr/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MaineCare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Health Homes/ Behavioral Health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Homes representation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DHHS  Office of Substance Abuse and Mental Health Services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DHHS Office of Continuous Quality Improvement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Improving Health Outcomes for Children (IHOC)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Maine Health Management Coalition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Pathways to Excellence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Accountable Care Implementation (ACI)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Maine State Innovation Model (SIM)</a:t>
            </a: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HealthInfoNet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Maine Quality Counts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 of Southern Maine, Muskie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white">
          <a:xfrm>
            <a:off x="238125" y="128588"/>
            <a:ext cx="71993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600" b="1" kern="0" dirty="0" smtClean="0">
                <a:solidFill>
                  <a:srgbClr val="000000"/>
                </a:solidFill>
                <a:latin typeface="Arial"/>
                <a:cs typeface="Times New Roman"/>
              </a:rPr>
              <a:t>Quality Framework Team</a:t>
            </a:r>
            <a:endParaRPr lang="en-US" sz="2600" b="1" kern="0" dirty="0">
              <a:solidFill>
                <a:srgbClr val="000000"/>
              </a:solidFill>
              <a:latin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996" y="1107142"/>
            <a:ext cx="8129933" cy="505777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Innovation Model objective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CMS directive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3996" y="-19329"/>
            <a:ext cx="6946900" cy="736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Commitment to Annual Re-evaluation, Alignment</a:t>
            </a:r>
            <a:endParaRPr lang="en-US" kern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96022"/>
            <a:ext cx="6524052" cy="43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8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26 Measures Across 4 Quality Domains: </a:t>
            </a:r>
            <a:br>
              <a:rPr lang="en-US" dirty="0" smtClean="0"/>
            </a:br>
            <a:r>
              <a:rPr lang="en-US" dirty="0" smtClean="0"/>
              <a:t>18 tied to payment </a:t>
            </a:r>
            <a:endParaRPr lang="en-US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04692"/>
              </p:ext>
            </p:extLst>
          </p:nvPr>
        </p:nvGraphicFramePr>
        <p:xfrm>
          <a:off x="146304" y="1115567"/>
          <a:ext cx="8869680" cy="485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549"/>
                <a:gridCol w="1332675"/>
                <a:gridCol w="1543613"/>
                <a:gridCol w="1585228"/>
                <a:gridCol w="1662615"/>
              </a:tblGrid>
              <a:tr h="10346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Quality Domain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of Total Score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Elective Performance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&amp; Evaluation Only</a:t>
                      </a:r>
                      <a:endParaRPr lang="en-US" sz="2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7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70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 Coordination/ Patient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7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Preventive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7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At-Risk Populations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34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en-US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(must select 3)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61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Main Criteria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for Selection of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Metrics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52208"/>
            <a:ext cx="9049870" cy="556204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Metrics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measure success of the Triple Aim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Address populations and needs prevalent in Medicaid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–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Children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–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Behavioral health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–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Long Term Services &amp; Supports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–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Chronic conditions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Maximize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alignment of metrics with currently reported metrics in the State and nationally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(Medicare ACOs,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Health Homes, PTE, IHOC,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etc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) to the extent feasible and appropriate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Minimize reporting burden to providers, to extent feasible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–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Keep number of metrics to a reasonable number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–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Preference for claims-based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measures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/>
              <a:buChar char="–"/>
              <a:tabLst>
                <a:tab pos="9144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Phase in of pay for performance for non claims-based measures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Emphasize Alignment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49" y="1094232"/>
            <a:ext cx="8302625" cy="505777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9 measures align with Medicare ACO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Out of those that don’t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 children specific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 Behavioral Health measures</a:t>
            </a:r>
          </a:p>
          <a:p>
            <a:pPr lvl="2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others align with Health Homes; 2 with Meaningful Use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 measures align with Health Homes (4 with CMS Core Health Home measures)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9 measures align with Meaningful Use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 align with CMS Core Adult Quality Measures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 align with CHIPRA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 align with IHOC</a:t>
            </a:r>
          </a:p>
          <a:p>
            <a:pPr lvl="1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72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Minimize reporting burden to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95400"/>
            <a:ext cx="8759571" cy="5057775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22 of 26 measures are claims-based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 HbA1c Clinical measures will be reported through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HealthInfoNet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Reporting only in Year 1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EHR measure will be reported by State using Meaningful Use reporting data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 Patient Experience measure will be reported by providers through national database: Reporting only on full population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21705"/>
      </p:ext>
    </p:extLst>
  </p:cSld>
  <p:clrMapOvr>
    <a:masterClrMapping/>
  </p:clrMapOvr>
</p:sld>
</file>

<file path=ppt/theme/theme1.xml><?xml version="1.0" encoding="utf-8"?>
<a:theme xmlns:a="http://schemas.openxmlformats.org/drawingml/2006/main" name="Consulting Learning Workshop Template">
  <a:themeElements>
    <a:clrScheme name="Consulting Learning Worksho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ulting Learning Workshop 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rgbClr val="99CC00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rgbClr val="99CC00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sulting Learning Worksho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sulting Learning Workshop Template">
  <a:themeElements>
    <a:clrScheme name="Consulting Learning Worksho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ulting Learning Workshop 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rgbClr val="99CC00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rgbClr val="99CC00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sulting Learning Worksho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sulting Learning Workshop Template">
  <a:themeElements>
    <a:clrScheme name="Consulting Learning Workshop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ulting Learning Workshop 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rgbClr val="99CC00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rgbClr val="99CC00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sulting Learning Workshop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ulting Learning Workshop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ulting Learning Workshop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72549</TotalTime>
  <Words>1261</Words>
  <Application>Microsoft Office PowerPoint</Application>
  <PresentationFormat>On-screen Show (4:3)</PresentationFormat>
  <Paragraphs>266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Consulting Learning Workshop Template</vt:lpstr>
      <vt:lpstr>3_Consulting Learning Workshop Template</vt:lpstr>
      <vt:lpstr>1_Consulting Learning Workshop Template</vt:lpstr>
      <vt:lpstr>PowerPoint Presentation</vt:lpstr>
      <vt:lpstr>Outline</vt:lpstr>
      <vt:lpstr>Quality Framework Development</vt:lpstr>
      <vt:lpstr>PowerPoint Presentation</vt:lpstr>
      <vt:lpstr>PowerPoint Presentation</vt:lpstr>
      <vt:lpstr>26 Measures Across 4 Quality Domains:  18 tied to payment </vt:lpstr>
      <vt:lpstr>Main Criteria for Selection of Metrics</vt:lpstr>
      <vt:lpstr>Emphasize Alignment</vt:lpstr>
      <vt:lpstr>Minimize reporting burden to providers</vt:lpstr>
      <vt:lpstr>Quality Domain: Patient Experience</vt:lpstr>
      <vt:lpstr>Quality Domain:  Care Coordination/ Patient Safety</vt:lpstr>
      <vt:lpstr>Preventive Health </vt:lpstr>
      <vt:lpstr>Quality Domain:  At-Risk Populations </vt:lpstr>
      <vt:lpstr>Quality Domain: At-Risk Populations (Cont.) </vt:lpstr>
      <vt:lpstr>Benchmark Sources</vt:lpstr>
      <vt:lpstr>Minimum Attainment Level</vt:lpstr>
      <vt:lpstr>Quality Scoring: Points per Measure</vt:lpstr>
      <vt:lpstr>Quality Scoring: Points per Domain</vt:lpstr>
      <vt:lpstr>Sample Size</vt:lpstr>
      <vt:lpstr>Thank you!  michelle.probert@maine.gov  https://www.maine.gov\dhhs\oms\vbp </vt:lpstr>
    </vt:vector>
  </TitlesOfParts>
  <Company>Deloitte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Deloitte Status</dc:title>
  <dc:creator>Beckendorf, Kimberly (US - Minneapolis)</dc:creator>
  <cp:lastModifiedBy>Frank Johnson</cp:lastModifiedBy>
  <cp:revision>2293</cp:revision>
  <cp:lastPrinted>2012-04-13T18:19:52Z</cp:lastPrinted>
  <dcterms:created xsi:type="dcterms:W3CDTF">2004-03-18T16:45:19Z</dcterms:created>
  <dcterms:modified xsi:type="dcterms:W3CDTF">2014-03-19T14:29:44Z</dcterms:modified>
</cp:coreProperties>
</file>